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80" r:id="rId2"/>
    <p:sldId id="278" r:id="rId3"/>
    <p:sldId id="281" r:id="rId4"/>
    <p:sldId id="311" r:id="rId5"/>
    <p:sldId id="279" r:id="rId6"/>
    <p:sldId id="282" r:id="rId7"/>
    <p:sldId id="283" r:id="rId8"/>
    <p:sldId id="303" r:id="rId9"/>
    <p:sldId id="317" r:id="rId10"/>
    <p:sldId id="302" r:id="rId11"/>
    <p:sldId id="318" r:id="rId12"/>
    <p:sldId id="286" r:id="rId13"/>
    <p:sldId id="305" r:id="rId14"/>
    <p:sldId id="288" r:id="rId15"/>
    <p:sldId id="289" r:id="rId16"/>
    <p:sldId id="291" r:id="rId17"/>
    <p:sldId id="292" r:id="rId18"/>
    <p:sldId id="299" r:id="rId19"/>
    <p:sldId id="293" r:id="rId20"/>
    <p:sldId id="300" r:id="rId21"/>
    <p:sldId id="301" r:id="rId22"/>
    <p:sldId id="294" r:id="rId23"/>
    <p:sldId id="284" r:id="rId24"/>
    <p:sldId id="285" r:id="rId25"/>
    <p:sldId id="316" r:id="rId26"/>
    <p:sldId id="296" r:id="rId27"/>
    <p:sldId id="310" r:id="rId28"/>
    <p:sldId id="312" r:id="rId29"/>
    <p:sldId id="307" r:id="rId30"/>
    <p:sldId id="297" r:id="rId31"/>
    <p:sldId id="306" r:id="rId32"/>
    <p:sldId id="304" r:id="rId33"/>
    <p:sldId id="298" r:id="rId34"/>
    <p:sldId id="320" r:id="rId35"/>
    <p:sldId id="321" r:id="rId36"/>
    <p:sldId id="322" r:id="rId37"/>
    <p:sldId id="323" r:id="rId38"/>
    <p:sldId id="324" r:id="rId3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6257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63653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6159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32986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437127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25128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9152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3338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0854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68299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33141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9837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9070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6657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2873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168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C57AA-C4FF-41B2-A18C-50AFC26E4771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BCDF561-49D9-4E20-BEFC-740FBABE160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5602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www.fciencias.unam.mx/docencia/horarios/a/b/c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43759" y="579549"/>
            <a:ext cx="8229600" cy="3236541"/>
          </a:xfrm>
        </p:spPr>
        <p:txBody>
          <a:bodyPr>
            <a:normAutofit fontScale="90000"/>
          </a:bodyPr>
          <a:lstStyle/>
          <a:p>
            <a:r>
              <a:rPr lang="es-ES" dirty="0"/>
              <a:t>El problema de los horarios en la Facultad de Ciencias desde los ojos de un </a:t>
            </a:r>
            <a:r>
              <a:rPr lang="es-ES" dirty="0" smtClean="0"/>
              <a:t>estadístico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228045" y="5215261"/>
            <a:ext cx="9723549" cy="1126283"/>
          </a:xfrm>
        </p:spPr>
        <p:txBody>
          <a:bodyPr>
            <a:noAutofit/>
          </a:bodyPr>
          <a:lstStyle/>
          <a:p>
            <a:r>
              <a:rPr lang="es-MX" sz="3200" dirty="0" smtClean="0"/>
              <a:t>Trabajo de tesis de Miriam Gabriela Colín Núñez</a:t>
            </a:r>
          </a:p>
          <a:p>
            <a:r>
              <a:rPr lang="es-MX" sz="3200" dirty="0" smtClean="0"/>
              <a:t>Director de tesis: Dr. Arrigo </a:t>
            </a:r>
            <a:r>
              <a:rPr lang="es-MX" sz="3200" dirty="0" err="1" smtClean="0"/>
              <a:t>Coen</a:t>
            </a:r>
            <a:r>
              <a:rPr lang="es-MX" sz="3200" dirty="0" smtClean="0"/>
              <a:t> Coria</a:t>
            </a:r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398814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Número de alumnos por turno</a:t>
            </a:r>
            <a:endParaRPr lang="es-MX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058" y="1264555"/>
            <a:ext cx="9550198" cy="548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43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5829858" cy="921355"/>
          </a:xfrm>
        </p:spPr>
        <p:txBody>
          <a:bodyPr/>
          <a:lstStyle/>
          <a:p>
            <a:r>
              <a:rPr lang="es-MX" dirty="0" smtClean="0"/>
              <a:t>Histograma turnos</a:t>
            </a:r>
            <a:endParaRPr lang="es-MX" dirty="0"/>
          </a:p>
        </p:txBody>
      </p:sp>
      <p:pic>
        <p:nvPicPr>
          <p:cNvPr id="11" name="Marcador de contenido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8946" y="1262781"/>
            <a:ext cx="11097296" cy="556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Grupos de datos para hacer análisis </a:t>
            </a:r>
            <a:endParaRPr lang="es-MX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>
          <a:xfrm>
            <a:off x="2592925" y="1502535"/>
            <a:ext cx="7169261" cy="2236541"/>
          </a:xfrm>
        </p:spPr>
        <p:txBody>
          <a:bodyPr>
            <a:normAutofit/>
          </a:bodyPr>
          <a:lstStyle/>
          <a:p>
            <a:r>
              <a:rPr lang="es-MX" sz="2800" dirty="0" smtClean="0"/>
              <a:t>G1: </a:t>
            </a:r>
            <a:r>
              <a:rPr lang="es-MX" sz="2800" dirty="0"/>
              <a:t>Semestre </a:t>
            </a:r>
            <a:r>
              <a:rPr lang="es-MX" sz="2800" dirty="0" smtClean="0"/>
              <a:t>impar turno matutino</a:t>
            </a:r>
          </a:p>
          <a:p>
            <a:r>
              <a:rPr lang="es-MX" sz="2800" dirty="0" smtClean="0"/>
              <a:t>G2: </a:t>
            </a:r>
            <a:r>
              <a:rPr lang="es-MX" sz="2800" dirty="0"/>
              <a:t>Semestre </a:t>
            </a:r>
            <a:r>
              <a:rPr lang="es-MX" sz="2800" dirty="0" smtClean="0"/>
              <a:t>impar turno vespertino</a:t>
            </a:r>
          </a:p>
          <a:p>
            <a:r>
              <a:rPr lang="es-MX" sz="2800" dirty="0" smtClean="0"/>
              <a:t>G3: </a:t>
            </a:r>
            <a:r>
              <a:rPr lang="es-MX" sz="2800" dirty="0"/>
              <a:t>Semestre </a:t>
            </a:r>
            <a:r>
              <a:rPr lang="es-MX" sz="2800" dirty="0" smtClean="0"/>
              <a:t>par turno matutino</a:t>
            </a:r>
          </a:p>
          <a:p>
            <a:r>
              <a:rPr lang="es-MX" sz="2800" dirty="0" smtClean="0"/>
              <a:t>G4: </a:t>
            </a:r>
            <a:r>
              <a:rPr lang="es-MX" sz="2800" dirty="0"/>
              <a:t>Semestre </a:t>
            </a:r>
            <a:r>
              <a:rPr lang="es-MX" sz="2800" dirty="0" smtClean="0"/>
              <a:t>par turno vespertino</a:t>
            </a:r>
          </a:p>
          <a:p>
            <a:endParaRPr lang="es-MX" dirty="0"/>
          </a:p>
        </p:txBody>
      </p:sp>
      <p:pic>
        <p:nvPicPr>
          <p:cNvPr id="4" name="Imagen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2319" y="4022411"/>
            <a:ext cx="6775629" cy="24170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949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62769" y="571101"/>
            <a:ext cx="5570414" cy="899890"/>
          </a:xfrm>
        </p:spPr>
        <p:txBody>
          <a:bodyPr/>
          <a:lstStyle/>
          <a:p>
            <a:r>
              <a:rPr lang="es-MX" dirty="0" smtClean="0"/>
              <a:t>Fuente de información</a:t>
            </a:r>
            <a:endParaRPr lang="es-MX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064" y="1264555"/>
            <a:ext cx="8181379" cy="553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258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19707" y="624110"/>
            <a:ext cx="9984905" cy="1280890"/>
          </a:xfrm>
        </p:spPr>
        <p:txBody>
          <a:bodyPr/>
          <a:lstStyle/>
          <a:p>
            <a:r>
              <a:rPr lang="es-MX" dirty="0" smtClean="0"/>
              <a:t>Búsqueda de información: </a:t>
            </a:r>
            <a:r>
              <a:rPr lang="es-MX" i="1" dirty="0" err="1" smtClean="0"/>
              <a:t>SelectorGadget</a:t>
            </a:r>
            <a:endParaRPr lang="es-MX" i="1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008" y="1264554"/>
            <a:ext cx="9810038" cy="545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4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Estructura de las </a:t>
            </a:r>
            <a:r>
              <a:rPr lang="es-MX" dirty="0" err="1" smtClean="0"/>
              <a:t>url</a:t>
            </a:r>
            <a:endParaRPr lang="es-MX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>
          <a:xfrm>
            <a:off x="657381" y="1451020"/>
            <a:ext cx="10482844" cy="3777622"/>
          </a:xfrm>
        </p:spPr>
        <p:txBody>
          <a:bodyPr/>
          <a:lstStyle/>
          <a:p>
            <a:r>
              <a:rPr lang="es-MX" sz="2800" u="sng" dirty="0" smtClean="0">
                <a:hlinkClick r:id="rId2"/>
              </a:rPr>
              <a:t>http</a:t>
            </a:r>
            <a:r>
              <a:rPr lang="es-MX" sz="2800" u="sng" dirty="0">
                <a:hlinkClick r:id="rId2"/>
              </a:rPr>
              <a:t>://</a:t>
            </a:r>
            <a:r>
              <a:rPr lang="es-MX" sz="2800" u="sng" dirty="0" smtClean="0">
                <a:hlinkClick r:id="rId2"/>
              </a:rPr>
              <a:t>www.fciencias.unam.mx/docencia/horarios/a/b/c</a:t>
            </a:r>
            <a:endParaRPr lang="es-MX" sz="2800" u="sng" dirty="0" smtClean="0"/>
          </a:p>
          <a:p>
            <a:endParaRPr lang="es-MX" sz="2800" u="sng" dirty="0" smtClean="0"/>
          </a:p>
          <a:p>
            <a:r>
              <a:rPr lang="es-MX" sz="2800" dirty="0" smtClean="0"/>
              <a:t>a = año y semestre</a:t>
            </a:r>
          </a:p>
          <a:p>
            <a:r>
              <a:rPr lang="es-MX" sz="2800" dirty="0" smtClean="0"/>
              <a:t>b = plan de estudios</a:t>
            </a:r>
          </a:p>
          <a:p>
            <a:r>
              <a:rPr lang="es-MX" sz="2800" dirty="0" smtClean="0"/>
              <a:t>c = número de materia</a:t>
            </a:r>
          </a:p>
          <a:p>
            <a:endParaRPr lang="es-MX" u="sng" dirty="0"/>
          </a:p>
          <a:p>
            <a:endParaRPr lang="es-MX" dirty="0"/>
          </a:p>
        </p:txBody>
      </p:sp>
      <p:pic>
        <p:nvPicPr>
          <p:cNvPr id="15" name="Imagen 14"/>
          <p:cNvPicPr/>
          <p:nvPr/>
        </p:nvPicPr>
        <p:blipFill>
          <a:blip r:embed="rId3"/>
          <a:stretch>
            <a:fillRect/>
          </a:stretch>
        </p:blipFill>
        <p:spPr>
          <a:xfrm>
            <a:off x="6272012" y="2125014"/>
            <a:ext cx="4266686" cy="425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09859" y="624110"/>
            <a:ext cx="10212947" cy="728172"/>
          </a:xfrm>
        </p:spPr>
        <p:txBody>
          <a:bodyPr/>
          <a:lstStyle/>
          <a:p>
            <a:r>
              <a:rPr lang="es-MX" dirty="0" smtClean="0"/>
              <a:t>Tipos de grupos de las páginas web de la FC</a:t>
            </a:r>
            <a:endParaRPr lang="es-MX" dirty="0"/>
          </a:p>
        </p:txBody>
      </p:sp>
      <p:sp>
        <p:nvSpPr>
          <p:cNvPr id="11" name="Marcador de contenido 5"/>
          <p:cNvSpPr txBox="1">
            <a:spLocks/>
          </p:cNvSpPr>
          <p:nvPr/>
        </p:nvSpPr>
        <p:spPr>
          <a:xfrm>
            <a:off x="1082216" y="4853049"/>
            <a:ext cx="2030591" cy="552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 smtClean="0"/>
              <a:t>Grupo C</a:t>
            </a:r>
          </a:p>
        </p:txBody>
      </p:sp>
      <p:sp>
        <p:nvSpPr>
          <p:cNvPr id="12" name="Marcador de contenido 5"/>
          <p:cNvSpPr txBox="1">
            <a:spLocks/>
          </p:cNvSpPr>
          <p:nvPr/>
        </p:nvSpPr>
        <p:spPr>
          <a:xfrm>
            <a:off x="8856975" y="3079498"/>
            <a:ext cx="2064308" cy="605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 smtClean="0"/>
              <a:t>Grupo B</a:t>
            </a:r>
            <a:endParaRPr lang="es-MX" dirty="0"/>
          </a:p>
        </p:txBody>
      </p:sp>
      <p:sp>
        <p:nvSpPr>
          <p:cNvPr id="13" name="Marcador de contenido 5"/>
          <p:cNvSpPr txBox="1">
            <a:spLocks/>
          </p:cNvSpPr>
          <p:nvPr/>
        </p:nvSpPr>
        <p:spPr>
          <a:xfrm>
            <a:off x="1082216" y="1431012"/>
            <a:ext cx="2166472" cy="557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 smtClean="0"/>
              <a:t>Grupo A</a:t>
            </a:r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908" y="1916271"/>
            <a:ext cx="6762750" cy="1552575"/>
          </a:xfrm>
          <a:prstGeom prst="rect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237" y="3583430"/>
            <a:ext cx="6467475" cy="1647825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558" y="5361501"/>
            <a:ext cx="7029450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2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91304"/>
          </a:xfrm>
        </p:spPr>
        <p:txBody>
          <a:bodyPr/>
          <a:lstStyle/>
          <a:p>
            <a:r>
              <a:rPr lang="es-MX" dirty="0" smtClean="0"/>
              <a:t>Problemas de información repetida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30113" y="1515414"/>
            <a:ext cx="8589650" cy="1420969"/>
          </a:xfrm>
        </p:spPr>
        <p:txBody>
          <a:bodyPr>
            <a:normAutofit/>
          </a:bodyPr>
          <a:lstStyle/>
          <a:p>
            <a:pPr algn="just"/>
            <a:r>
              <a:rPr lang="es-MX" sz="2800" dirty="0" smtClean="0"/>
              <a:t>a) Tener </a:t>
            </a:r>
            <a:r>
              <a:rPr lang="es-MX" sz="2800" dirty="0"/>
              <a:t>información de una materia correspondiente a un plan de estudios posterior al semestre</a:t>
            </a: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395" y="3296222"/>
            <a:ext cx="5996413" cy="302769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00" y="3312101"/>
            <a:ext cx="582930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4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Problemas de información repetida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12911" y="1246166"/>
            <a:ext cx="9480122" cy="1223090"/>
          </a:xfrm>
        </p:spPr>
        <p:txBody>
          <a:bodyPr>
            <a:normAutofit/>
          </a:bodyPr>
          <a:lstStyle/>
          <a:p>
            <a:pPr algn="just"/>
            <a:r>
              <a:rPr lang="es-MX" sz="2800" dirty="0"/>
              <a:t>b</a:t>
            </a:r>
            <a:r>
              <a:rPr lang="es-MX" sz="2800" dirty="0" smtClean="0"/>
              <a:t>) </a:t>
            </a:r>
            <a:r>
              <a:rPr lang="es-MX" sz="2800" dirty="0"/>
              <a:t>Tener una misma materia con nombres distintos para las diferentes carreras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48" y="2547705"/>
            <a:ext cx="4904100" cy="387885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834" y="2547705"/>
            <a:ext cx="6703008" cy="387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00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8062" y="523504"/>
            <a:ext cx="7941993" cy="741051"/>
          </a:xfrm>
        </p:spPr>
        <p:txBody>
          <a:bodyPr/>
          <a:lstStyle/>
          <a:p>
            <a:r>
              <a:rPr lang="es-MX" dirty="0"/>
              <a:t>Problemas </a:t>
            </a:r>
            <a:r>
              <a:rPr lang="es-MX" dirty="0" smtClean="0"/>
              <a:t>de falta de información</a:t>
            </a:r>
            <a:endParaRPr lang="es-MX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1512911" y="1246166"/>
            <a:ext cx="5209861" cy="5697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2800" dirty="0"/>
              <a:t>a</a:t>
            </a:r>
            <a:r>
              <a:rPr lang="es-MX" sz="2800" dirty="0" smtClean="0"/>
              <a:t>) Páginas sin información</a:t>
            </a:r>
            <a:endParaRPr lang="es-MX" sz="2800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5536" y="1815921"/>
            <a:ext cx="8037104" cy="493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64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Motivación</a:t>
            </a:r>
            <a:endParaRPr lang="es-MX" dirty="0"/>
          </a:p>
        </p:txBody>
      </p:sp>
      <p:pic>
        <p:nvPicPr>
          <p:cNvPr id="1026" name="Picture 2" descr="http://computo.fciencias.unam.mx/manualesUsuario/imgs/TDM02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0" t="14089" r="2747"/>
          <a:stretch/>
        </p:blipFill>
        <p:spPr bwMode="auto">
          <a:xfrm>
            <a:off x="3825578" y="3219719"/>
            <a:ext cx="5370058" cy="3638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5425" y="147592"/>
            <a:ext cx="2842864" cy="377808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372" y="1264555"/>
            <a:ext cx="3398540" cy="221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3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 </a:t>
            </a:r>
            <a:r>
              <a:rPr lang="es-MX" dirty="0" smtClean="0"/>
              <a:t>de falta de información</a:t>
            </a:r>
            <a:endParaRPr lang="es-MX" dirty="0"/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1512911" y="1246166"/>
            <a:ext cx="7012903" cy="690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2800" dirty="0" smtClean="0"/>
              <a:t>b) Páginas sin información del salón </a:t>
            </a:r>
            <a:endParaRPr lang="es-MX" sz="2800" dirty="0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8810" y="1936191"/>
            <a:ext cx="7810067" cy="463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7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80046" y="530872"/>
            <a:ext cx="8057903" cy="715293"/>
          </a:xfrm>
        </p:spPr>
        <p:txBody>
          <a:bodyPr/>
          <a:lstStyle/>
          <a:p>
            <a:r>
              <a:rPr lang="es-MX" dirty="0"/>
              <a:t>Problemas </a:t>
            </a:r>
            <a:r>
              <a:rPr lang="es-MX" dirty="0" smtClean="0"/>
              <a:t>de falta de información</a:t>
            </a:r>
            <a:endParaRPr lang="es-MX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1512910" y="1246166"/>
            <a:ext cx="9575799" cy="6588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2800" dirty="0" smtClean="0"/>
              <a:t>c) Páginas sin información del número de alumnos</a:t>
            </a:r>
            <a:endParaRPr lang="es-MX" sz="2800" dirty="0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8908" y="1723623"/>
            <a:ext cx="5791609" cy="503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03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Funciones hechas en R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589212" y="2133600"/>
            <a:ext cx="6271453" cy="3545983"/>
          </a:xfrm>
        </p:spPr>
        <p:txBody>
          <a:bodyPr/>
          <a:lstStyle/>
          <a:p>
            <a:r>
              <a:rPr lang="es-MX" sz="3200" i="1" dirty="0"/>
              <a:t>“</a:t>
            </a:r>
            <a:r>
              <a:rPr lang="es-MX" sz="3200" i="1" dirty="0" err="1"/>
              <a:t>posibles_url</a:t>
            </a:r>
            <a:r>
              <a:rPr lang="es-MX" sz="3200" i="1" dirty="0" smtClean="0"/>
              <a:t>”</a:t>
            </a:r>
          </a:p>
          <a:p>
            <a:endParaRPr lang="es-MX" sz="3200" i="1" dirty="0" smtClean="0"/>
          </a:p>
          <a:p>
            <a:r>
              <a:rPr lang="es-MX" sz="3200" i="1" dirty="0"/>
              <a:t>“</a:t>
            </a:r>
            <a:r>
              <a:rPr lang="es-MX" sz="3200" i="1" dirty="0" err="1"/>
              <a:t>limpia_base_url</a:t>
            </a:r>
            <a:r>
              <a:rPr lang="es-MX" sz="3200" i="1" dirty="0" smtClean="0"/>
              <a:t>”</a:t>
            </a:r>
          </a:p>
          <a:p>
            <a:endParaRPr lang="es-MX" sz="3200" i="1" dirty="0" smtClean="0"/>
          </a:p>
          <a:p>
            <a:pPr lvl="0"/>
            <a:r>
              <a:rPr lang="es-MX" sz="3200" i="1" dirty="0" smtClean="0"/>
              <a:t>“</a:t>
            </a:r>
            <a:r>
              <a:rPr lang="es-MX" sz="3200" i="1" dirty="0" err="1" smtClean="0"/>
              <a:t>extrae_datos_pagina</a:t>
            </a:r>
            <a:r>
              <a:rPr lang="es-MX" sz="3200" i="1" dirty="0" smtClean="0"/>
              <a:t>”</a:t>
            </a:r>
            <a:endParaRPr lang="es-MX" sz="3200" i="1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4039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28779" y="456685"/>
            <a:ext cx="8139469" cy="1280890"/>
          </a:xfrm>
        </p:spPr>
        <p:txBody>
          <a:bodyPr/>
          <a:lstStyle/>
          <a:p>
            <a:r>
              <a:rPr lang="es-MX" dirty="0" smtClean="0"/>
              <a:t>Información que contiene la matriz </a:t>
            </a:r>
            <a:r>
              <a:rPr lang="es-MX" dirty="0" err="1" smtClean="0"/>
              <a:t>mat_</a:t>
            </a:r>
            <a:r>
              <a:rPr lang="es-MX" i="1" dirty="0" err="1" smtClean="0"/>
              <a:t>posibles_url</a:t>
            </a:r>
            <a:endParaRPr lang="es-MX" i="1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382" y="1957444"/>
            <a:ext cx="10656117" cy="2640314"/>
          </a:xfrm>
          <a:prstGeom prst="rect">
            <a:avLst/>
          </a:prstGeom>
        </p:spPr>
      </p:pic>
      <p:sp>
        <p:nvSpPr>
          <p:cNvPr id="9" name="Marcador de contenido 2"/>
          <p:cNvSpPr txBox="1">
            <a:spLocks/>
          </p:cNvSpPr>
          <p:nvPr/>
        </p:nvSpPr>
        <p:spPr>
          <a:xfrm>
            <a:off x="2189969" y="4818847"/>
            <a:ext cx="2253244" cy="1195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 smtClean="0"/>
              <a:t>Semestre</a:t>
            </a:r>
          </a:p>
          <a:p>
            <a:r>
              <a:rPr lang="es-MX" sz="2800" dirty="0" smtClean="0"/>
              <a:t>Plan</a:t>
            </a:r>
            <a:endParaRPr lang="es-MX" dirty="0"/>
          </a:p>
        </p:txBody>
      </p:sp>
      <p:sp>
        <p:nvSpPr>
          <p:cNvPr id="10" name="Marcador de contenido 2"/>
          <p:cNvSpPr txBox="1">
            <a:spLocks/>
          </p:cNvSpPr>
          <p:nvPr/>
        </p:nvSpPr>
        <p:spPr>
          <a:xfrm>
            <a:off x="7133308" y="4818847"/>
            <a:ext cx="2253244" cy="1195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 smtClean="0"/>
              <a:t>Materia</a:t>
            </a:r>
          </a:p>
          <a:p>
            <a:r>
              <a:rPr lang="es-MX" sz="2800" dirty="0" smtClean="0"/>
              <a:t>URL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59985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82385" y="521079"/>
            <a:ext cx="8057903" cy="1280890"/>
          </a:xfrm>
        </p:spPr>
        <p:txBody>
          <a:bodyPr/>
          <a:lstStyle/>
          <a:p>
            <a:r>
              <a:rPr lang="es-MX" dirty="0"/>
              <a:t>Información que contiene </a:t>
            </a:r>
            <a:r>
              <a:rPr lang="es-MX" dirty="0" smtClean="0"/>
              <a:t>la matriz </a:t>
            </a:r>
            <a:r>
              <a:rPr lang="es-MX" i="1" dirty="0" err="1" smtClean="0"/>
              <a:t>mat_info_url</a:t>
            </a:r>
            <a:endParaRPr lang="es-MX" i="1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427" y="1905000"/>
            <a:ext cx="11795430" cy="1764406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1377003" y="4587026"/>
            <a:ext cx="2393324" cy="1646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 smtClean="0"/>
              <a:t>Materia</a:t>
            </a:r>
          </a:p>
          <a:p>
            <a:r>
              <a:rPr lang="es-MX" sz="2800" dirty="0" smtClean="0"/>
              <a:t>Profesor</a:t>
            </a:r>
          </a:p>
          <a:p>
            <a:r>
              <a:rPr lang="es-MX" sz="2800" dirty="0" smtClean="0"/>
              <a:t>Horario</a:t>
            </a:r>
            <a:endParaRPr lang="es-MX" dirty="0"/>
          </a:p>
        </p:txBody>
      </p:sp>
      <p:sp>
        <p:nvSpPr>
          <p:cNvPr id="8" name="Marcador de contenido 2"/>
          <p:cNvSpPr txBox="1">
            <a:spLocks/>
          </p:cNvSpPr>
          <p:nvPr/>
        </p:nvSpPr>
        <p:spPr>
          <a:xfrm>
            <a:off x="6320342" y="4587027"/>
            <a:ext cx="2253244" cy="1646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 smtClean="0"/>
              <a:t>Grupo</a:t>
            </a:r>
          </a:p>
          <a:p>
            <a:r>
              <a:rPr lang="es-MX" sz="2800" dirty="0" smtClean="0"/>
              <a:t>Carrera</a:t>
            </a:r>
          </a:p>
          <a:p>
            <a:r>
              <a:rPr lang="es-MX" sz="2800" dirty="0" smtClean="0"/>
              <a:t>Plan</a:t>
            </a:r>
            <a:endParaRPr lang="es-MX" dirty="0"/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3770327" y="4587027"/>
            <a:ext cx="2253244" cy="1646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 smtClean="0"/>
              <a:t>Lugares</a:t>
            </a:r>
          </a:p>
          <a:p>
            <a:r>
              <a:rPr lang="es-MX" sz="2800" dirty="0" smtClean="0"/>
              <a:t>Alumnos</a:t>
            </a:r>
          </a:p>
          <a:p>
            <a:r>
              <a:rPr lang="es-MX" sz="2800" dirty="0" smtClean="0"/>
              <a:t>Salón</a:t>
            </a:r>
            <a:endParaRPr lang="es-MX" dirty="0"/>
          </a:p>
        </p:txBody>
      </p:sp>
      <p:sp>
        <p:nvSpPr>
          <p:cNvPr id="10" name="Marcador de contenido 2"/>
          <p:cNvSpPr txBox="1">
            <a:spLocks/>
          </p:cNvSpPr>
          <p:nvPr/>
        </p:nvSpPr>
        <p:spPr>
          <a:xfrm>
            <a:off x="8713666" y="4587027"/>
            <a:ext cx="2253244" cy="1646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/>
              <a:t>Semestre</a:t>
            </a:r>
            <a:endParaRPr lang="es-MX" sz="2800" dirty="0" smtClean="0"/>
          </a:p>
          <a:p>
            <a:r>
              <a:rPr lang="es-MX" sz="2800" dirty="0" smtClean="0"/>
              <a:t>Cambios</a:t>
            </a:r>
          </a:p>
          <a:p>
            <a:r>
              <a:rPr lang="es-MX" sz="2800" dirty="0" smtClean="0"/>
              <a:t>Turno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8186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20014" y="198778"/>
            <a:ext cx="5917913" cy="934563"/>
          </a:xfrm>
        </p:spPr>
        <p:txBody>
          <a:bodyPr>
            <a:normAutofit/>
          </a:bodyPr>
          <a:lstStyle/>
          <a:p>
            <a:r>
              <a:rPr lang="es-MX" dirty="0" smtClean="0"/>
              <a:t>Análisis estadístico básico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164" y="794793"/>
            <a:ext cx="5658313" cy="299159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424" t="2525" r="618" b="2525"/>
          <a:stretch/>
        </p:blipFill>
        <p:spPr>
          <a:xfrm>
            <a:off x="206062" y="4189111"/>
            <a:ext cx="11848564" cy="242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87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9198" y="23914"/>
            <a:ext cx="6345010" cy="747510"/>
          </a:xfrm>
        </p:spPr>
        <p:txBody>
          <a:bodyPr>
            <a:normAutofit fontScale="90000"/>
          </a:bodyPr>
          <a:lstStyle/>
          <a:p>
            <a:r>
              <a:rPr lang="es-MX" dirty="0" smtClean="0"/>
              <a:t>Número estimado de alumnos</a:t>
            </a:r>
            <a:endParaRPr lang="es-MX" dirty="0"/>
          </a:p>
        </p:txBody>
      </p:sp>
      <p:sp>
        <p:nvSpPr>
          <p:cNvPr id="13" name="Marcador de contenido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4" name="Marcador de contenido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40" y="1220874"/>
            <a:ext cx="11982802" cy="5598489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662" y="193364"/>
            <a:ext cx="5612034" cy="87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123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854" y="686287"/>
            <a:ext cx="10113415" cy="6049364"/>
          </a:xfrm>
          <a:prstGeom prst="rect">
            <a:avLst/>
          </a:prstGeom>
        </p:spPr>
      </p:pic>
      <p:sp>
        <p:nvSpPr>
          <p:cNvPr id="6" name="Título 1"/>
          <p:cNvSpPr txBox="1">
            <a:spLocks/>
          </p:cNvSpPr>
          <p:nvPr/>
        </p:nvSpPr>
        <p:spPr>
          <a:xfrm>
            <a:off x="1588375" y="105994"/>
            <a:ext cx="9229880" cy="7348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dirty="0" smtClean="0"/>
              <a:t>Número estimado de alumnos: G1 G2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7574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599" y="680098"/>
            <a:ext cx="9924052" cy="6055553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1588375" y="105994"/>
            <a:ext cx="9229880" cy="7348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dirty="0" smtClean="0"/>
              <a:t>Número estimado de alumnos: G3 G4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094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09105" y="624110"/>
            <a:ext cx="9495508" cy="1011507"/>
          </a:xfrm>
        </p:spPr>
        <p:txBody>
          <a:bodyPr/>
          <a:lstStyle/>
          <a:p>
            <a:r>
              <a:rPr lang="es-MX" dirty="0" smtClean="0"/>
              <a:t>¿Cómo calificar un esqueleto de horario?</a:t>
            </a:r>
            <a:endParaRPr lang="es-MX" dirty="0"/>
          </a:p>
        </p:txBody>
      </p:sp>
      <p:sp>
        <p:nvSpPr>
          <p:cNvPr id="5" name="Marcador de contenido 2"/>
          <p:cNvSpPr txBox="1">
            <a:spLocks noGrp="1"/>
          </p:cNvSpPr>
          <p:nvPr>
            <p:ph idx="1"/>
          </p:nvPr>
        </p:nvSpPr>
        <p:spPr>
          <a:xfrm>
            <a:off x="1957868" y="1979054"/>
            <a:ext cx="9597981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sz="2800" dirty="0" smtClean="0"/>
              <a:t>Con respecto a la demanda obtenida se castiga con:</a:t>
            </a:r>
          </a:p>
          <a:p>
            <a:pPr marL="0" indent="0">
              <a:buNone/>
            </a:pPr>
            <a:endParaRPr lang="es-MX" sz="2800" dirty="0" smtClean="0"/>
          </a:p>
          <a:p>
            <a:r>
              <a:rPr lang="el-GR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s-MX" sz="2800" i="1" dirty="0" smtClean="0">
                <a:solidFill>
                  <a:srgbClr val="FF0000"/>
                </a:solidFill>
              </a:rPr>
              <a:t>n</a:t>
            </a:r>
            <a:r>
              <a:rPr lang="es-MX" sz="2800" dirty="0" smtClean="0"/>
              <a:t> si sobraron </a:t>
            </a:r>
            <a:r>
              <a:rPr lang="es-MX" sz="2800" i="1" dirty="0" smtClean="0"/>
              <a:t>n</a:t>
            </a:r>
            <a:r>
              <a:rPr lang="es-MX" sz="2800" dirty="0" smtClean="0"/>
              <a:t> alumnos.</a:t>
            </a:r>
          </a:p>
          <a:p>
            <a:endParaRPr lang="es-MX" sz="2800" dirty="0" smtClean="0"/>
          </a:p>
          <a:p>
            <a:r>
              <a:rPr lang="el-GR" sz="2800" i="1" dirty="0" smtClean="0">
                <a:solidFill>
                  <a:srgbClr val="FF0000"/>
                </a:solidFill>
              </a:rPr>
              <a:t>β</a:t>
            </a:r>
            <a:r>
              <a:rPr lang="es-MX" sz="2800" i="1" dirty="0" smtClean="0">
                <a:solidFill>
                  <a:srgbClr val="FF0000"/>
                </a:solidFill>
              </a:rPr>
              <a:t>m</a:t>
            </a:r>
            <a:r>
              <a:rPr lang="es-MX" sz="2800" dirty="0" smtClean="0"/>
              <a:t> </a:t>
            </a:r>
            <a:r>
              <a:rPr lang="es-MX" sz="2800" dirty="0"/>
              <a:t>si </a:t>
            </a:r>
            <a:r>
              <a:rPr lang="es-MX" sz="2800" dirty="0" smtClean="0"/>
              <a:t>faltaron </a:t>
            </a:r>
            <a:r>
              <a:rPr lang="es-MX" sz="2800" i="1" dirty="0" smtClean="0"/>
              <a:t>m</a:t>
            </a:r>
            <a:r>
              <a:rPr lang="es-MX" sz="2800" dirty="0" smtClean="0"/>
              <a:t> </a:t>
            </a:r>
            <a:r>
              <a:rPr lang="es-MX" sz="2800" dirty="0"/>
              <a:t>alumnos.</a:t>
            </a:r>
          </a:p>
        </p:txBody>
      </p:sp>
    </p:spTree>
    <p:extLst>
      <p:ext uri="{BB962C8B-B14F-4D97-AF65-F5344CB8AC3E}">
        <p14:creationId xmlns:p14="http://schemas.microsoft.com/office/powerpoint/2010/main" val="193481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12135" y="624110"/>
            <a:ext cx="9392477" cy="1280890"/>
          </a:xfrm>
        </p:spPr>
        <p:txBody>
          <a:bodyPr/>
          <a:lstStyle/>
          <a:p>
            <a:r>
              <a:rPr lang="es-MX" dirty="0" smtClean="0"/>
              <a:t>Razones </a:t>
            </a:r>
            <a:r>
              <a:rPr lang="es-MX" dirty="0"/>
              <a:t>por las cuales se eligió el </a:t>
            </a:r>
            <a:r>
              <a:rPr lang="es-MX" dirty="0" smtClean="0"/>
              <a:t>tema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363272" y="2111063"/>
            <a:ext cx="8890201" cy="3079124"/>
          </a:xfrm>
        </p:spPr>
        <p:txBody>
          <a:bodyPr>
            <a:noAutofit/>
          </a:bodyPr>
          <a:lstStyle/>
          <a:p>
            <a:pPr lvl="0" algn="just"/>
            <a:r>
              <a:rPr lang="es-MX" sz="3200" dirty="0" smtClean="0"/>
              <a:t>Aportación útil </a:t>
            </a:r>
            <a:r>
              <a:rPr lang="es-MX" sz="3200" dirty="0"/>
              <a:t>para la </a:t>
            </a:r>
            <a:r>
              <a:rPr lang="es-MX" sz="3200" dirty="0" smtClean="0"/>
              <a:t>Facultad en </a:t>
            </a:r>
            <a:r>
              <a:rPr lang="es-MX" sz="3200" dirty="0"/>
              <a:t>beneficio de los futuros </a:t>
            </a:r>
            <a:r>
              <a:rPr lang="es-MX" sz="3200" dirty="0" smtClean="0"/>
              <a:t>alumnos.</a:t>
            </a:r>
          </a:p>
          <a:p>
            <a:pPr marL="0" lvl="0" indent="0" algn="just">
              <a:buNone/>
            </a:pPr>
            <a:endParaRPr lang="es-MX" sz="3200" dirty="0"/>
          </a:p>
          <a:p>
            <a:pPr algn="just"/>
            <a:r>
              <a:rPr lang="es-ES" sz="3200" dirty="0"/>
              <a:t>Disminuir el tiempo que toma realizar los esqueletos y la asignación de profesores.</a:t>
            </a:r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355575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Algoritmo genético</a:t>
            </a:r>
            <a:endParaRPr lang="es-MX" dirty="0"/>
          </a:p>
        </p:txBody>
      </p:sp>
      <p:pic>
        <p:nvPicPr>
          <p:cNvPr id="7" name="Marcador de contenido 6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6" y="1365160"/>
            <a:ext cx="8521542" cy="530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03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93194" y="624110"/>
            <a:ext cx="7972023" cy="1280890"/>
          </a:xfrm>
        </p:spPr>
        <p:txBody>
          <a:bodyPr/>
          <a:lstStyle/>
          <a:p>
            <a:r>
              <a:rPr lang="es-MX" dirty="0" smtClean="0"/>
              <a:t>¿Cómo aplicar el AG al problema de horarios?</a:t>
            </a:r>
            <a:endParaRPr lang="es-MX" dirty="0"/>
          </a:p>
        </p:txBody>
      </p:sp>
      <p:sp>
        <p:nvSpPr>
          <p:cNvPr id="5" name="Marcador de contenido 2"/>
          <p:cNvSpPr txBox="1">
            <a:spLocks noGrp="1"/>
          </p:cNvSpPr>
          <p:nvPr>
            <p:ph idx="1"/>
          </p:nvPr>
        </p:nvSpPr>
        <p:spPr>
          <a:xfrm>
            <a:off x="1221961" y="2058860"/>
            <a:ext cx="4315963" cy="401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 smtClean="0"/>
              <a:t>Selección:</a:t>
            </a:r>
          </a:p>
          <a:p>
            <a:endParaRPr lang="es-MX" sz="2800" dirty="0" smtClean="0"/>
          </a:p>
          <a:p>
            <a:endParaRPr lang="es-MX" sz="2800" dirty="0" smtClean="0"/>
          </a:p>
          <a:p>
            <a:r>
              <a:rPr lang="es-MX" sz="2800" dirty="0" smtClean="0"/>
              <a:t>Cruce/Cruzamiento:</a:t>
            </a:r>
          </a:p>
          <a:p>
            <a:endParaRPr lang="es-MX" sz="2800" dirty="0" smtClean="0"/>
          </a:p>
          <a:p>
            <a:endParaRPr lang="es-MX" sz="2800" dirty="0" smtClean="0"/>
          </a:p>
          <a:p>
            <a:r>
              <a:rPr lang="es-MX" sz="2800" dirty="0" smtClean="0"/>
              <a:t>Mutación:</a:t>
            </a:r>
            <a:endParaRPr lang="es-MX" sz="28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637" y="1892384"/>
            <a:ext cx="8214247" cy="1112346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l="3667" t="8440" r="4298" b="26722"/>
          <a:stretch/>
        </p:blipFill>
        <p:spPr>
          <a:xfrm>
            <a:off x="3565637" y="4879360"/>
            <a:ext cx="5672696" cy="191424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1179" y="3117409"/>
            <a:ext cx="4217831" cy="164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2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3292720" cy="753929"/>
          </a:xfrm>
        </p:spPr>
        <p:txBody>
          <a:bodyPr/>
          <a:lstStyle/>
          <a:p>
            <a:r>
              <a:rPr lang="es-MX" dirty="0" smtClean="0"/>
              <a:t>Conclusiones</a:t>
            </a:r>
            <a:endParaRPr lang="es-MX" dirty="0"/>
          </a:p>
        </p:txBody>
      </p:sp>
      <p:sp>
        <p:nvSpPr>
          <p:cNvPr id="4" name="Marcador de contenido 2"/>
          <p:cNvSpPr txBox="1">
            <a:spLocks noGrp="1"/>
          </p:cNvSpPr>
          <p:nvPr>
            <p:ph idx="1"/>
          </p:nvPr>
        </p:nvSpPr>
        <p:spPr>
          <a:xfrm>
            <a:off x="1287887" y="1764405"/>
            <a:ext cx="10216725" cy="46750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dirty="0" smtClean="0"/>
              <a:t>La división que se hizo de los datos es estadísticamente  adecuada.</a:t>
            </a:r>
          </a:p>
          <a:p>
            <a:endParaRPr lang="es-MX" sz="3200" dirty="0" smtClean="0"/>
          </a:p>
          <a:p>
            <a:r>
              <a:rPr lang="es-MX" sz="3200" dirty="0" smtClean="0"/>
              <a:t>Se </a:t>
            </a:r>
            <a:r>
              <a:rPr lang="es-MX" sz="3200" dirty="0"/>
              <a:t>encontró que el AG es una buena opción para solucionar este problema de maximización.</a:t>
            </a:r>
          </a:p>
          <a:p>
            <a:pPr marL="0" indent="0">
              <a:buNone/>
            </a:pPr>
            <a:endParaRPr lang="es-MX" sz="3200" dirty="0" smtClean="0"/>
          </a:p>
          <a:p>
            <a:r>
              <a:rPr lang="es-MX" sz="3200" dirty="0" smtClean="0"/>
              <a:t>Este trabajo apoya las necesidades de los alumnos de la Facultad.</a:t>
            </a:r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320314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40925" y="1519707"/>
            <a:ext cx="8757633" cy="3799268"/>
          </a:xfrm>
        </p:spPr>
        <p:txBody>
          <a:bodyPr>
            <a:noAutofit/>
          </a:bodyPr>
          <a:lstStyle/>
          <a:p>
            <a:pPr algn="ctr"/>
            <a:r>
              <a:rPr lang="es-MX" sz="10000" dirty="0" smtClean="0"/>
              <a:t>Gracias por su atención</a:t>
            </a:r>
            <a:endParaRPr lang="es-MX" sz="10000" dirty="0"/>
          </a:p>
        </p:txBody>
      </p:sp>
    </p:spTree>
    <p:extLst>
      <p:ext uri="{BB962C8B-B14F-4D97-AF65-F5344CB8AC3E}">
        <p14:creationId xmlns:p14="http://schemas.microsoft.com/office/powerpoint/2010/main" val="33032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68678" y="366533"/>
            <a:ext cx="5417733" cy="1307721"/>
          </a:xfrm>
        </p:spPr>
        <p:txBody>
          <a:bodyPr>
            <a:noAutofit/>
          </a:bodyPr>
          <a:lstStyle/>
          <a:p>
            <a:r>
              <a:rPr lang="es-MX" sz="7000" dirty="0" smtClean="0"/>
              <a:t>Pregunta 1:</a:t>
            </a:r>
            <a:endParaRPr lang="es-MX" sz="7000" dirty="0"/>
          </a:p>
        </p:txBody>
      </p:sp>
      <p:sp>
        <p:nvSpPr>
          <p:cNvPr id="4" name="Marcador de contenido 2"/>
          <p:cNvSpPr txBox="1">
            <a:spLocks noGrp="1"/>
          </p:cNvSpPr>
          <p:nvPr>
            <p:ph idx="1"/>
          </p:nvPr>
        </p:nvSpPr>
        <p:spPr>
          <a:xfrm>
            <a:off x="1468192" y="2614411"/>
            <a:ext cx="9839459" cy="23954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6000" dirty="0" smtClean="0"/>
              <a:t>¿Cuáles </a:t>
            </a:r>
            <a:r>
              <a:rPr lang="es-MX" sz="6000" dirty="0"/>
              <a:t>son los 4 pasos del algoritmo genético?</a:t>
            </a:r>
            <a:endParaRPr lang="es-MX" sz="6000" dirty="0" smtClean="0"/>
          </a:p>
        </p:txBody>
      </p:sp>
    </p:spTree>
    <p:extLst>
      <p:ext uri="{BB962C8B-B14F-4D97-AF65-F5344CB8AC3E}">
        <p14:creationId xmlns:p14="http://schemas.microsoft.com/office/powerpoint/2010/main" val="178136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6525316" cy="1307721"/>
          </a:xfrm>
        </p:spPr>
        <p:txBody>
          <a:bodyPr>
            <a:noAutofit/>
          </a:bodyPr>
          <a:lstStyle/>
          <a:p>
            <a:r>
              <a:rPr lang="es-MX" sz="7000" dirty="0" smtClean="0"/>
              <a:t>Pregunta 2:</a:t>
            </a:r>
            <a:endParaRPr lang="es-MX" sz="7000" dirty="0"/>
          </a:p>
        </p:txBody>
      </p:sp>
      <p:sp>
        <p:nvSpPr>
          <p:cNvPr id="4" name="Marcador de contenido 2"/>
          <p:cNvSpPr txBox="1">
            <a:spLocks noGrp="1"/>
          </p:cNvSpPr>
          <p:nvPr>
            <p:ph idx="1"/>
          </p:nvPr>
        </p:nvSpPr>
        <p:spPr>
          <a:xfrm>
            <a:off x="1468191" y="2820473"/>
            <a:ext cx="9478851" cy="25500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6000" dirty="0" smtClean="0"/>
              <a:t>¿</a:t>
            </a:r>
            <a:r>
              <a:rPr lang="es-MX" sz="6000" dirty="0"/>
              <a:t>Por qué se dividieron los datos en 4 grupos?</a:t>
            </a:r>
            <a:endParaRPr lang="es-MX" sz="6000" dirty="0" smtClean="0"/>
          </a:p>
        </p:txBody>
      </p:sp>
    </p:spTree>
    <p:extLst>
      <p:ext uri="{BB962C8B-B14F-4D97-AF65-F5344CB8AC3E}">
        <p14:creationId xmlns:p14="http://schemas.microsoft.com/office/powerpoint/2010/main" val="374676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6525316" cy="1307721"/>
          </a:xfrm>
        </p:spPr>
        <p:txBody>
          <a:bodyPr>
            <a:noAutofit/>
          </a:bodyPr>
          <a:lstStyle/>
          <a:p>
            <a:r>
              <a:rPr lang="es-MX" sz="7000" dirty="0" smtClean="0"/>
              <a:t>Pregunta 3:</a:t>
            </a:r>
            <a:endParaRPr lang="es-MX" sz="7000" dirty="0"/>
          </a:p>
        </p:txBody>
      </p:sp>
      <p:sp>
        <p:nvSpPr>
          <p:cNvPr id="4" name="Marcador de contenido 2"/>
          <p:cNvSpPr txBox="1">
            <a:spLocks noGrp="1"/>
          </p:cNvSpPr>
          <p:nvPr>
            <p:ph idx="1"/>
          </p:nvPr>
        </p:nvSpPr>
        <p:spPr>
          <a:xfrm>
            <a:off x="1287887" y="1764405"/>
            <a:ext cx="10216725" cy="46750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6000" dirty="0" smtClean="0"/>
              <a:t>Mencionar </a:t>
            </a:r>
            <a:r>
              <a:rPr lang="es-MX" sz="6000" dirty="0"/>
              <a:t>al menos 6 datos que se pueden obtener de las páginas de </a:t>
            </a:r>
            <a:r>
              <a:rPr lang="es-MX" sz="6000" dirty="0" smtClean="0"/>
              <a:t>los horarios </a:t>
            </a:r>
            <a:r>
              <a:rPr lang="es-MX" sz="6000" dirty="0"/>
              <a:t>de la FC</a:t>
            </a:r>
            <a:endParaRPr lang="es-MX" sz="6000" dirty="0" smtClean="0"/>
          </a:p>
        </p:txBody>
      </p:sp>
    </p:spTree>
    <p:extLst>
      <p:ext uri="{BB962C8B-B14F-4D97-AF65-F5344CB8AC3E}">
        <p14:creationId xmlns:p14="http://schemas.microsoft.com/office/powerpoint/2010/main" val="234820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6525316" cy="1307721"/>
          </a:xfrm>
        </p:spPr>
        <p:txBody>
          <a:bodyPr>
            <a:noAutofit/>
          </a:bodyPr>
          <a:lstStyle/>
          <a:p>
            <a:r>
              <a:rPr lang="es-MX" sz="7000" dirty="0" smtClean="0"/>
              <a:t>Pregunta 4:</a:t>
            </a:r>
            <a:endParaRPr lang="es-MX" sz="7000" dirty="0"/>
          </a:p>
        </p:txBody>
      </p:sp>
      <p:sp>
        <p:nvSpPr>
          <p:cNvPr id="4" name="Marcador de contenido 2"/>
          <p:cNvSpPr txBox="1">
            <a:spLocks noGrp="1"/>
          </p:cNvSpPr>
          <p:nvPr>
            <p:ph idx="1"/>
          </p:nvPr>
        </p:nvSpPr>
        <p:spPr>
          <a:xfrm>
            <a:off x="1918952" y="2253802"/>
            <a:ext cx="9092485" cy="3953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6000" dirty="0" smtClean="0"/>
              <a:t>¿Cuáles son </a:t>
            </a:r>
            <a:r>
              <a:rPr lang="es-MX" sz="6000" dirty="0"/>
              <a:t>los 3 problemas de falta de información que se mencionaron?</a:t>
            </a:r>
            <a:endParaRPr lang="es-MX" sz="6000" dirty="0" smtClean="0"/>
          </a:p>
        </p:txBody>
      </p:sp>
    </p:spTree>
    <p:extLst>
      <p:ext uri="{BB962C8B-B14F-4D97-AF65-F5344CB8AC3E}">
        <p14:creationId xmlns:p14="http://schemas.microsoft.com/office/powerpoint/2010/main" val="300568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6525316" cy="1307721"/>
          </a:xfrm>
        </p:spPr>
        <p:txBody>
          <a:bodyPr>
            <a:noAutofit/>
          </a:bodyPr>
          <a:lstStyle/>
          <a:p>
            <a:r>
              <a:rPr lang="es-MX" sz="7000" dirty="0" smtClean="0"/>
              <a:t>Pregunta 5:</a:t>
            </a:r>
            <a:endParaRPr lang="es-MX" sz="7000" dirty="0"/>
          </a:p>
        </p:txBody>
      </p:sp>
      <p:sp>
        <p:nvSpPr>
          <p:cNvPr id="4" name="Marcador de contenido 2"/>
          <p:cNvSpPr txBox="1">
            <a:spLocks noGrp="1"/>
          </p:cNvSpPr>
          <p:nvPr>
            <p:ph idx="1"/>
          </p:nvPr>
        </p:nvSpPr>
        <p:spPr>
          <a:xfrm>
            <a:off x="2163651" y="2125013"/>
            <a:ext cx="9298545" cy="40826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6000" dirty="0" smtClean="0"/>
              <a:t>¿</a:t>
            </a:r>
            <a:r>
              <a:rPr lang="es-MX" sz="6000" dirty="0"/>
              <a:t>Cuál es la </a:t>
            </a:r>
            <a:r>
              <a:rPr lang="es-MX" sz="6000" dirty="0" smtClean="0"/>
              <a:t>aplicación </a:t>
            </a:r>
            <a:r>
              <a:rPr lang="es-MX" sz="6000" dirty="0"/>
              <a:t>utilizada para </a:t>
            </a:r>
            <a:r>
              <a:rPr lang="es-MX" sz="6000" dirty="0" smtClean="0"/>
              <a:t>obtener información </a:t>
            </a:r>
            <a:r>
              <a:rPr lang="es-MX" sz="6000" dirty="0"/>
              <a:t>de las páginas de la FC?</a:t>
            </a:r>
            <a:endParaRPr lang="es-MX" sz="6000" dirty="0" smtClean="0"/>
          </a:p>
        </p:txBody>
      </p:sp>
    </p:spTree>
    <p:extLst>
      <p:ext uri="{BB962C8B-B14F-4D97-AF65-F5344CB8AC3E}">
        <p14:creationId xmlns:p14="http://schemas.microsoft.com/office/powerpoint/2010/main" val="260972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19707" y="624110"/>
            <a:ext cx="10148552" cy="753929"/>
          </a:xfrm>
        </p:spPr>
        <p:txBody>
          <a:bodyPr/>
          <a:lstStyle/>
          <a:p>
            <a:r>
              <a:rPr lang="es-MX" dirty="0" smtClean="0"/>
              <a:t>¿Cómo se hacen actualmente los horarios?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19707" y="1479998"/>
            <a:ext cx="10010663" cy="4953000"/>
          </a:xfrm>
        </p:spPr>
        <p:txBody>
          <a:bodyPr>
            <a:noAutofit/>
          </a:bodyPr>
          <a:lstStyle/>
          <a:p>
            <a:pPr lvl="0" algn="just"/>
            <a:r>
              <a:rPr lang="es-MX" sz="2800" dirty="0" smtClean="0"/>
              <a:t>Juntas para realizar esqueletos</a:t>
            </a:r>
          </a:p>
          <a:p>
            <a:pPr lvl="0" algn="just"/>
            <a:endParaRPr lang="es-MX" sz="2800" dirty="0" smtClean="0"/>
          </a:p>
          <a:p>
            <a:pPr lvl="0" algn="just"/>
            <a:r>
              <a:rPr lang="es-MX" sz="2800" dirty="0" smtClean="0"/>
              <a:t>Publicar esqueletos a profesores</a:t>
            </a:r>
          </a:p>
          <a:p>
            <a:pPr lvl="0" algn="just"/>
            <a:endParaRPr lang="es-MX" sz="2800" dirty="0" smtClean="0"/>
          </a:p>
          <a:p>
            <a:pPr lvl="0" algn="just"/>
            <a:r>
              <a:rPr lang="es-MX" sz="2800" dirty="0" smtClean="0"/>
              <a:t>Profesores eligen opciones de materias y horas</a:t>
            </a:r>
          </a:p>
          <a:p>
            <a:pPr lvl="0" algn="just"/>
            <a:endParaRPr lang="es-MX" sz="2800" dirty="0" smtClean="0"/>
          </a:p>
          <a:p>
            <a:pPr lvl="0" algn="just"/>
            <a:r>
              <a:rPr lang="es-MX" sz="2800" dirty="0" smtClean="0"/>
              <a:t>Juntas para asignación (dos tipos de profesores)</a:t>
            </a:r>
          </a:p>
          <a:p>
            <a:pPr lvl="0" algn="just"/>
            <a:endParaRPr lang="es-MX" sz="2800" dirty="0"/>
          </a:p>
          <a:p>
            <a:pPr lvl="0" algn="just"/>
            <a:r>
              <a:rPr lang="es-MX" sz="2800" dirty="0" smtClean="0"/>
              <a:t>Publicar horarios a los alumnos</a:t>
            </a:r>
          </a:p>
        </p:txBody>
      </p:sp>
    </p:spTree>
    <p:extLst>
      <p:ext uri="{BB962C8B-B14F-4D97-AF65-F5344CB8AC3E}">
        <p14:creationId xmlns:p14="http://schemas.microsoft.com/office/powerpoint/2010/main" val="428573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01253" y="456684"/>
            <a:ext cx="6834410" cy="1280890"/>
          </a:xfrm>
        </p:spPr>
        <p:txBody>
          <a:bodyPr/>
          <a:lstStyle/>
          <a:p>
            <a:r>
              <a:rPr lang="es-MX" dirty="0" smtClean="0"/>
              <a:t>Planteamiento del problema de maximización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74" y="1737575"/>
            <a:ext cx="4029101" cy="2748677"/>
          </a:xfrm>
        </p:spPr>
      </p:pic>
      <p:pic>
        <p:nvPicPr>
          <p:cNvPr id="2050" name="Picture 2" descr="Resultado de imagen para libros de materias escolare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8" t="4538" r="6914" b="6072"/>
          <a:stretch/>
        </p:blipFill>
        <p:spPr bwMode="auto">
          <a:xfrm>
            <a:off x="8912209" y="204987"/>
            <a:ext cx="3065172" cy="3065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8077" y="4715099"/>
            <a:ext cx="1866900" cy="1485900"/>
          </a:xfrm>
          <a:prstGeom prst="rect">
            <a:avLst/>
          </a:prstGeom>
        </p:spPr>
      </p:pic>
      <p:pic>
        <p:nvPicPr>
          <p:cNvPr id="2052" name="Picture 4" descr="Resultado de imagen para 2 personas en el pizarron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9721" b="3770"/>
          <a:stretch/>
        </p:blipFill>
        <p:spPr bwMode="auto">
          <a:xfrm>
            <a:off x="7740203" y="3618963"/>
            <a:ext cx="4451797" cy="3103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062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07367" y="494426"/>
            <a:ext cx="2245484" cy="805445"/>
          </a:xfrm>
        </p:spPr>
        <p:txBody>
          <a:bodyPr/>
          <a:lstStyle/>
          <a:p>
            <a:r>
              <a:rPr lang="es-MX" dirty="0" smtClean="0"/>
              <a:t>Objetivo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841" y="2935735"/>
            <a:ext cx="6229504" cy="3778250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075" y="2726542"/>
            <a:ext cx="2382034" cy="141573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925" y="4364395"/>
            <a:ext cx="2245484" cy="1218977"/>
          </a:xfrm>
          <a:prstGeom prst="rect">
            <a:avLst/>
          </a:prstGeom>
        </p:spPr>
      </p:pic>
      <p:sp>
        <p:nvSpPr>
          <p:cNvPr id="8" name="Marcador de contenido 2"/>
          <p:cNvSpPr txBox="1">
            <a:spLocks/>
          </p:cNvSpPr>
          <p:nvPr/>
        </p:nvSpPr>
        <p:spPr>
          <a:xfrm>
            <a:off x="1607367" y="1266131"/>
            <a:ext cx="9169758" cy="1349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MX" sz="2800" dirty="0" smtClean="0"/>
              <a:t>Hacer un </a:t>
            </a:r>
            <a:r>
              <a:rPr lang="es-ES" sz="2800" dirty="0" smtClean="0"/>
              <a:t>esqueleto de horarios y una asignación de profesores para cubrirlos, de acuerdo a la demanda de alumnos.</a:t>
            </a:r>
          </a:p>
        </p:txBody>
      </p:sp>
    </p:spTree>
    <p:extLst>
      <p:ext uri="{BB962C8B-B14F-4D97-AF65-F5344CB8AC3E}">
        <p14:creationId xmlns:p14="http://schemas.microsoft.com/office/powerpoint/2010/main" val="121405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31684" y="108955"/>
            <a:ext cx="6087313" cy="702414"/>
          </a:xfrm>
        </p:spPr>
        <p:txBody>
          <a:bodyPr/>
          <a:lstStyle/>
          <a:p>
            <a:r>
              <a:rPr lang="es-MX" dirty="0" smtClean="0"/>
              <a:t>Definición de conceptos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67324" y="1068946"/>
            <a:ext cx="10812379" cy="5789054"/>
          </a:xfrm>
        </p:spPr>
        <p:txBody>
          <a:bodyPr>
            <a:normAutofit lnSpcReduction="10000"/>
          </a:bodyPr>
          <a:lstStyle/>
          <a:p>
            <a:r>
              <a:rPr lang="es-MX" sz="2800" dirty="0" smtClean="0"/>
              <a:t>Materia</a:t>
            </a:r>
            <a:r>
              <a:rPr lang="es-MX" sz="2800" dirty="0"/>
              <a:t>: Curso impartido por algún </a:t>
            </a:r>
            <a:r>
              <a:rPr lang="es-MX" sz="2800" dirty="0" smtClean="0"/>
              <a:t>profesor</a:t>
            </a:r>
          </a:p>
          <a:p>
            <a:pPr marL="0" indent="0">
              <a:buNone/>
            </a:pPr>
            <a:endParaRPr lang="es-MX" sz="2800" dirty="0"/>
          </a:p>
          <a:p>
            <a:r>
              <a:rPr lang="es-MX" sz="2800" dirty="0" smtClean="0"/>
              <a:t>Horario</a:t>
            </a:r>
            <a:r>
              <a:rPr lang="es-MX" sz="2800" dirty="0"/>
              <a:t>: Hora/Tiempo en el que se imparte </a:t>
            </a:r>
            <a:r>
              <a:rPr lang="es-MX" sz="2800" dirty="0" smtClean="0"/>
              <a:t>alguna materia</a:t>
            </a:r>
          </a:p>
          <a:p>
            <a:pPr marL="0" indent="0">
              <a:buNone/>
            </a:pPr>
            <a:endParaRPr lang="es-MX" sz="2800" dirty="0"/>
          </a:p>
          <a:p>
            <a:r>
              <a:rPr lang="es-MX" sz="2800" dirty="0" smtClean="0"/>
              <a:t>Esqueleto</a:t>
            </a:r>
            <a:r>
              <a:rPr lang="es-MX" sz="2800" dirty="0"/>
              <a:t>: Conjunto </a:t>
            </a:r>
            <a:r>
              <a:rPr lang="es-MX" sz="2800" dirty="0" smtClean="0"/>
              <a:t>Materia-Horario</a:t>
            </a:r>
          </a:p>
          <a:p>
            <a:endParaRPr lang="es-MX" sz="2800" dirty="0"/>
          </a:p>
          <a:p>
            <a:r>
              <a:rPr lang="es-MX" sz="2800" dirty="0" smtClean="0"/>
              <a:t>Asignación</a:t>
            </a:r>
            <a:r>
              <a:rPr lang="es-MX" sz="2800" dirty="0"/>
              <a:t>: Conjunto </a:t>
            </a:r>
            <a:r>
              <a:rPr lang="es-MX" sz="2800" dirty="0" smtClean="0"/>
              <a:t>Materia-Profesor-Horario-Salón</a:t>
            </a:r>
          </a:p>
          <a:p>
            <a:pPr marL="0" indent="0">
              <a:buNone/>
            </a:pPr>
            <a:endParaRPr lang="es-MX" sz="2800" dirty="0"/>
          </a:p>
          <a:p>
            <a:r>
              <a:rPr lang="es-MX" sz="2800" dirty="0" smtClean="0"/>
              <a:t>Grupo</a:t>
            </a:r>
            <a:r>
              <a:rPr lang="es-MX" sz="2800" dirty="0"/>
              <a:t>: Clave con la que se identifica una </a:t>
            </a:r>
            <a:r>
              <a:rPr lang="es-MX" sz="2800" dirty="0" smtClean="0"/>
              <a:t>asignación</a:t>
            </a:r>
          </a:p>
          <a:p>
            <a:pPr marL="0" indent="0">
              <a:buNone/>
            </a:pPr>
            <a:endParaRPr lang="es-MX" sz="2800" dirty="0"/>
          </a:p>
          <a:p>
            <a:r>
              <a:rPr lang="es-MX" sz="2800" dirty="0" smtClean="0"/>
              <a:t>Turno: Matutino/Vespertino</a:t>
            </a:r>
            <a:endParaRPr lang="es-MX" sz="2800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5880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7850486" cy="663777"/>
          </a:xfrm>
        </p:spPr>
        <p:txBody>
          <a:bodyPr/>
          <a:lstStyle/>
          <a:p>
            <a:r>
              <a:rPr lang="es-MX" dirty="0" smtClean="0"/>
              <a:t>Número de alumnos por semestre</a:t>
            </a:r>
            <a:endParaRPr lang="es-MX" dirty="0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461" y="1287887"/>
            <a:ext cx="9500090" cy="5434885"/>
          </a:xfrm>
        </p:spPr>
      </p:pic>
    </p:spTree>
    <p:extLst>
      <p:ext uri="{BB962C8B-B14F-4D97-AF65-F5344CB8AC3E}">
        <p14:creationId xmlns:p14="http://schemas.microsoft.com/office/powerpoint/2010/main" val="345607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5829858" cy="921355"/>
          </a:xfrm>
        </p:spPr>
        <p:txBody>
          <a:bodyPr/>
          <a:lstStyle/>
          <a:p>
            <a:r>
              <a:rPr lang="es-MX" dirty="0" smtClean="0"/>
              <a:t>Histograma semestres</a:t>
            </a:r>
            <a:endParaRPr lang="es-MX" dirty="0"/>
          </a:p>
        </p:txBody>
      </p:sp>
      <p:pic>
        <p:nvPicPr>
          <p:cNvPr id="14" name="Marcador de contenido 1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4705" y="1421571"/>
            <a:ext cx="11097296" cy="543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43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piral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13533</TotalTime>
  <Words>577</Words>
  <Application>Microsoft Office PowerPoint</Application>
  <PresentationFormat>Panorámica</PresentationFormat>
  <Paragraphs>124</Paragraphs>
  <Slides>38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42" baseType="lpstr">
      <vt:lpstr>Arial</vt:lpstr>
      <vt:lpstr>Century Gothic</vt:lpstr>
      <vt:lpstr>Wingdings 3</vt:lpstr>
      <vt:lpstr>Espiral</vt:lpstr>
      <vt:lpstr>El problema de los horarios en la Facultad de Ciencias desde los ojos de un estadístico</vt:lpstr>
      <vt:lpstr>Motivación</vt:lpstr>
      <vt:lpstr>Razones por las cuales se eligió el tema</vt:lpstr>
      <vt:lpstr>¿Cómo se hacen actualmente los horarios?</vt:lpstr>
      <vt:lpstr>Planteamiento del problema de maximización</vt:lpstr>
      <vt:lpstr>Objetivo</vt:lpstr>
      <vt:lpstr>Definición de conceptos</vt:lpstr>
      <vt:lpstr>Número de alumnos por semestre</vt:lpstr>
      <vt:lpstr>Histograma semestres</vt:lpstr>
      <vt:lpstr>Número de alumnos por turno</vt:lpstr>
      <vt:lpstr>Histograma turnos</vt:lpstr>
      <vt:lpstr>Grupos de datos para hacer análisis </vt:lpstr>
      <vt:lpstr>Fuente de información</vt:lpstr>
      <vt:lpstr>Búsqueda de información: SelectorGadget</vt:lpstr>
      <vt:lpstr>Estructura de las url</vt:lpstr>
      <vt:lpstr>Tipos de grupos de las páginas web de la FC</vt:lpstr>
      <vt:lpstr>Problemas de información repetida</vt:lpstr>
      <vt:lpstr>Problemas de información repetida</vt:lpstr>
      <vt:lpstr>Problemas de falta de información</vt:lpstr>
      <vt:lpstr>Problemas de falta de información</vt:lpstr>
      <vt:lpstr>Problemas de falta de información</vt:lpstr>
      <vt:lpstr>Funciones hechas en R</vt:lpstr>
      <vt:lpstr>Información que contiene la matriz mat_posibles_url</vt:lpstr>
      <vt:lpstr>Información que contiene la matriz mat_info_url</vt:lpstr>
      <vt:lpstr>Análisis estadístico básico</vt:lpstr>
      <vt:lpstr>Número estimado de alumnos</vt:lpstr>
      <vt:lpstr>Presentación de PowerPoint</vt:lpstr>
      <vt:lpstr>Presentación de PowerPoint</vt:lpstr>
      <vt:lpstr>¿Cómo calificar un esqueleto de horario?</vt:lpstr>
      <vt:lpstr>Algoritmo genético</vt:lpstr>
      <vt:lpstr>¿Cómo aplicar el AG al problema de horarios?</vt:lpstr>
      <vt:lpstr>Conclusiones</vt:lpstr>
      <vt:lpstr>Gracias por su atención</vt:lpstr>
      <vt:lpstr>Pregunta 1:</vt:lpstr>
      <vt:lpstr>Pregunta 2:</vt:lpstr>
      <vt:lpstr>Pregunta 3:</vt:lpstr>
      <vt:lpstr>Pregunta 4:</vt:lpstr>
      <vt:lpstr>Pregunta 5: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problema de los horarios en la Facultad de Ciencias desde los ojos de un estadístico</dc:title>
  <dc:creator>MiRi</dc:creator>
  <cp:lastModifiedBy>MiRi</cp:lastModifiedBy>
  <cp:revision>113</cp:revision>
  <dcterms:created xsi:type="dcterms:W3CDTF">2019-09-26T02:29:17Z</dcterms:created>
  <dcterms:modified xsi:type="dcterms:W3CDTF">2019-10-10T17:21:51Z</dcterms:modified>
</cp:coreProperties>
</file>

<file path=docProps/thumbnail.jpeg>
</file>